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Lst>
  <p:sldSz cx="12192000" cy="6858000"/>
  <p:notesSz cx="6858000" cy="9144000"/>
  <p:embeddedFontLst>
    <p:embeddedFont>
      <p:font typeface="Play" panose="00000500000000000000"/>
      <p:regular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6"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font" Target="fonts/font1.fntdata"/><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22860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fld>
            <a:endParaRPr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1"/>
        <p:cNvGrpSpPr/>
        <p:nvPr/>
      </p:nvGrpSpPr>
      <p:grpSpPr>
        <a:xfrm>
          <a:off x="0" y="0"/>
          <a:ext cx="0" cy="0"/>
          <a:chOff x="0" y="0"/>
          <a:chExt cx="0" cy="0"/>
        </a:xfrm>
      </p:grpSpPr>
      <p:sp>
        <p:nvSpPr>
          <p:cNvPr id="112" name="Google Shape;11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20204"/>
              <a:buNone/>
            </a:pPr>
            <a:r>
              <a:rPr lang="en-US" sz="1200" dirty="0">
                <a:solidFill>
                  <a:schemeClr val="dk1"/>
                </a:solidFill>
                <a:latin typeface="Arial" panose="020B0604020202020204"/>
                <a:ea typeface="Arial" panose="020B0604020202020204"/>
                <a:cs typeface="Arial" panose="020B0604020202020204"/>
                <a:sym typeface="Arial" panose="020B0604020202020204"/>
              </a:rPr>
              <a:t>The following slide gives the business context of the project. Telecoms businesses work on subscription systems, and therefore the churn decreases recurring income and the lifetime worth of any contract directly. It is usually more expensive to attract new clients by using marketing and promotions than to maintain the existing ones, thus churn is quite expensive. Meanwhile, operators are also gathering comprehensive information on what services clients utilize and how they are billed. These rich datasets provide a chance to use the classical machine learning techniques to predict the churn and provide the targeted retention strategies that concentrate the resources on the customers who are the most likely to leave.</a:t>
            </a:r>
            <a:endParaRPr dirty="0"/>
          </a:p>
          <a:p>
            <a:pPr marL="0" lvl="0" indent="0" algn="l" rtl="0">
              <a:spcBef>
                <a:spcPts val="0"/>
              </a:spcBef>
              <a:spcAft>
                <a:spcPts val="0"/>
              </a:spcAft>
              <a:buNone/>
            </a:pPr>
            <a:endParaRPr dirty="0"/>
          </a:p>
        </p:txBody>
      </p:sp>
      <p:sp>
        <p:nvSpPr>
          <p:cNvPr id="114" name="Google Shape;11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
        <p:cNvGrpSpPr/>
        <p:nvPr/>
      </p:nvGrpSpPr>
      <p:grpSpPr>
        <a:xfrm>
          <a:off x="0" y="0"/>
          <a:ext cx="0" cy="0"/>
          <a:chOff x="0" y="0"/>
          <a:chExt cx="0" cy="0"/>
        </a:xfrm>
      </p:grpSpPr>
      <p:sp>
        <p:nvSpPr>
          <p:cNvPr id="129" name="Google Shape;12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20204"/>
              <a:buNone/>
            </a:pPr>
            <a:r>
              <a:rPr lang="en-US" sz="1200">
                <a:solidFill>
                  <a:schemeClr val="dk1"/>
                </a:solidFill>
                <a:latin typeface="Arial" panose="020B0604020202020204"/>
                <a:ea typeface="Arial" panose="020B0604020202020204"/>
                <a:cs typeface="Arial" panose="020B0604020202020204"/>
                <a:sym typeface="Arial" panose="020B0604020202020204"/>
              </a:rPr>
              <a:t>In this slide, the primary research question and its connection to the business objective are established. The essence question is whether demographic variables, subscribed services and billing information will be able to predict churn accurately. This is then narrowed down to two support questions: the first in this sequence is which classical model is the most sensible in trade-off between total accuracy and sensitivity to churners, the second is which aspects become the most important drivers of churn. A combination of these questions makes the analysis look as a modelling comparison and an exercise of interpretation, and the general business goal of locating the at-risk customers in time to act.</a:t>
            </a:r>
            <a:endParaRPr lang="en-US"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p>
        </p:txBody>
      </p:sp>
      <p:sp>
        <p:nvSpPr>
          <p:cNvPr id="131" name="Google Shape;13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9"/>
        <p:cNvGrpSpPr/>
        <p:nvPr/>
      </p:nvGrpSpPr>
      <p:grpSpPr>
        <a:xfrm>
          <a:off x="0" y="0"/>
          <a:ext cx="0" cy="0"/>
          <a:chOff x="0" y="0"/>
          <a:chExt cx="0" cy="0"/>
        </a:xfrm>
      </p:grpSpPr>
      <p:sp>
        <p:nvSpPr>
          <p:cNvPr id="150" name="Google Shape;15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20204"/>
              <a:buNone/>
            </a:pPr>
            <a:r>
              <a:rPr lang="en-US" sz="1200">
                <a:solidFill>
                  <a:schemeClr val="dk1"/>
                </a:solidFill>
                <a:latin typeface="Arial" panose="020B0604020202020204"/>
                <a:ea typeface="Arial" panose="020B0604020202020204"/>
                <a:cs typeface="Arial" panose="020B0604020202020204"/>
                <a:sym typeface="Arial" panose="020B0604020202020204"/>
              </a:rPr>
              <a:t>This is a slide that summarises the Telco Customer Churn data that was used in the analysis. The sample consists of 7,043 customers, and the number is narrowed down to 7,032 when the cases where TotalCharges were missing are eliminated. Churn is the target variable that will show whether or not a customer dropped the provider last month. The predictors relate to three key areas, namely: demographics including gender and SeniorCitizen status; service related including phone and internet and add-on services and contract and Billing, including tenure, payment method and monthly and total charges. Churn rate is approximately 27%, and the non-churners are 73%. A 70/30 stratified split will yield equal training and test sets.</a:t>
            </a:r>
            <a:endParaRPr lang="en-US"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p>
        </p:txBody>
      </p:sp>
      <p:sp>
        <p:nvSpPr>
          <p:cNvPr id="152" name="Google Shape;15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3"/>
        <p:cNvGrpSpPr/>
        <p:nvPr/>
      </p:nvGrpSpPr>
      <p:grpSpPr>
        <a:xfrm>
          <a:off x="0" y="0"/>
          <a:ext cx="0" cy="0"/>
          <a:chOff x="0" y="0"/>
          <a:chExt cx="0" cy="0"/>
        </a:xfrm>
      </p:grpSpPr>
      <p:sp>
        <p:nvSpPr>
          <p:cNvPr id="174" name="Google Shape;17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5" name="Google Shape;17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20204"/>
              <a:buNone/>
            </a:pPr>
            <a:r>
              <a:rPr lang="en-US" sz="1200">
                <a:solidFill>
                  <a:schemeClr val="dk1"/>
                </a:solidFill>
                <a:latin typeface="Arial" panose="020B0604020202020204"/>
                <a:ea typeface="Arial" panose="020B0604020202020204"/>
                <a:cs typeface="Arial" panose="020B0604020202020204"/>
                <a:sym typeface="Arial" panose="020B0604020202020204"/>
              </a:rPr>
              <a:t>The following slide will summarize the four classical machine learning models that will be used on the churn problem. Logistic regression is interpretable and serves the purpose of modeling a log-odds of churn as a result of all predictors. Random Forest is a combination of 500 decision trees, which mean non-linear relationships and interactions, and provides variables importance measures as well. SVM radial basis function kernel creates a non-linear decision boundary, which is complex avoidance controlled by cost and gamma, k-Nearest Neighbours churns on the type of the 23 nearest training examples, and k is chosen through cross-validation. Accuracy, sensitivity and specificity are used to evaluate all the models.</a:t>
            </a:r>
            <a:endParaRPr lang="en-US"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p>
        </p:txBody>
      </p:sp>
      <p:sp>
        <p:nvSpPr>
          <p:cNvPr id="176" name="Google Shape;17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panose="020B0604020202020204"/>
              <a:buNone/>
            </a:pPr>
            <a:r>
              <a:rPr lang="en-US" sz="1200">
                <a:solidFill>
                  <a:schemeClr val="dk1"/>
                </a:solidFill>
                <a:latin typeface="Arial" panose="020B0604020202020204"/>
                <a:ea typeface="Arial" panose="020B0604020202020204"/>
                <a:cs typeface="Arial" panose="020B0604020202020204"/>
                <a:sym typeface="Arial" panose="020B0604020202020204"/>
              </a:rPr>
              <a:t>This slide is a summary and interpretation of the performance of the models in the test-set. The greatest overall accuracy of logistic regression is 0.814 with high specificity and </a:t>
            </a:r>
            <a:r>
              <a:rPr lang="en-GB" altLang="en-US" sz="1200">
                <a:solidFill>
                  <a:schemeClr val="dk1"/>
                </a:solidFill>
                <a:latin typeface="Arial" panose="020B0604020202020204"/>
                <a:ea typeface="Arial" panose="020B0604020202020204"/>
                <a:cs typeface="Arial" panose="020B0604020202020204"/>
                <a:sym typeface="Arial" panose="020B0604020202020204"/>
              </a:rPr>
              <a:t>the highest </a:t>
            </a:r>
            <a:r>
              <a:rPr lang="en-US" sz="1200">
                <a:solidFill>
                  <a:schemeClr val="dk1"/>
                </a:solidFill>
                <a:latin typeface="Arial" panose="020B0604020202020204"/>
                <a:ea typeface="Arial" panose="020B0604020202020204"/>
                <a:cs typeface="Arial" panose="020B0604020202020204"/>
                <a:sym typeface="Arial" panose="020B0604020202020204"/>
              </a:rPr>
              <a:t>sensitivity of 0.591.</a:t>
            </a:r>
            <a:r>
              <a:rPr lang="en-GB" altLang="en-US" sz="1200">
                <a:solidFill>
                  <a:schemeClr val="dk1"/>
                </a:solidFill>
                <a:latin typeface="Arial" panose="020B0604020202020204"/>
                <a:ea typeface="Arial" panose="020B0604020202020204"/>
                <a:cs typeface="Arial" panose="020B0604020202020204"/>
                <a:sym typeface="Arial" panose="020B0604020202020204"/>
              </a:rPr>
              <a:t> Even then it is still only able to predict churners correctly less than 3 out of every 5 times.</a:t>
            </a:r>
            <a:r>
              <a:rPr lang="en-US" sz="1200">
                <a:solidFill>
                  <a:schemeClr val="dk1"/>
                </a:solidFill>
                <a:latin typeface="Arial" panose="020B0604020202020204"/>
                <a:ea typeface="Arial" panose="020B0604020202020204"/>
                <a:cs typeface="Arial" panose="020B0604020202020204"/>
                <a:sym typeface="Arial" panose="020B0604020202020204"/>
              </a:rPr>
              <a:t> Random Forest </a:t>
            </a:r>
            <a:r>
              <a:rPr lang="en-GB" altLang="en-US" sz="1200">
                <a:solidFill>
                  <a:schemeClr val="dk1"/>
                </a:solidFill>
                <a:latin typeface="Arial" panose="020B0604020202020204"/>
                <a:ea typeface="Arial" panose="020B0604020202020204"/>
                <a:cs typeface="Arial" panose="020B0604020202020204"/>
                <a:sym typeface="Arial" panose="020B0604020202020204"/>
              </a:rPr>
              <a:t>has both lower accuracy and sensitivity</a:t>
            </a:r>
            <a:r>
              <a:rPr lang="en-US" sz="1200">
                <a:solidFill>
                  <a:schemeClr val="dk1"/>
                </a:solidFill>
                <a:latin typeface="Arial" panose="020B0604020202020204"/>
                <a:ea typeface="Arial" panose="020B0604020202020204"/>
                <a:cs typeface="Arial" panose="020B0604020202020204"/>
                <a:sym typeface="Arial" panose="020B0604020202020204"/>
              </a:rPr>
              <a:t>. SVM has the same accuracy and highest specificity whereas kNN has the worst </a:t>
            </a:r>
            <a:r>
              <a:rPr lang="en-GB" altLang="en-US" sz="1200">
                <a:solidFill>
                  <a:schemeClr val="dk1"/>
                </a:solidFill>
                <a:latin typeface="Arial" panose="020B0604020202020204"/>
                <a:ea typeface="Arial" panose="020B0604020202020204"/>
                <a:cs typeface="Arial" panose="020B0604020202020204"/>
                <a:sym typeface="Arial" panose="020B0604020202020204"/>
              </a:rPr>
              <a:t>accuracy </a:t>
            </a:r>
            <a:r>
              <a:rPr lang="en-US" sz="1200">
                <a:solidFill>
                  <a:schemeClr val="dk1"/>
                </a:solidFill>
                <a:latin typeface="Arial" panose="020B0604020202020204"/>
                <a:ea typeface="Arial" panose="020B0604020202020204"/>
                <a:cs typeface="Arial" panose="020B0604020202020204"/>
                <a:sym typeface="Arial" panose="020B0604020202020204"/>
              </a:rPr>
              <a:t>and sensitivity. The tenure, charges, contract type, and internet service are among the most important variables, which are identified by the Random Forest as significant causes of churn. In general, it can be concluded that </a:t>
            </a:r>
            <a:r>
              <a:rPr lang="en-US">
                <a:sym typeface="Arial" panose="020B0604020202020204"/>
              </a:rPr>
              <a:t>logistic regression</a:t>
            </a:r>
            <a:r>
              <a:rPr lang="en-US" sz="1200">
                <a:solidFill>
                  <a:schemeClr val="dk1"/>
                </a:solidFill>
                <a:latin typeface="Arial" panose="020B0604020202020204"/>
                <a:ea typeface="Arial" panose="020B0604020202020204"/>
                <a:cs typeface="Arial" panose="020B0604020202020204"/>
                <a:sym typeface="Arial" panose="020B0604020202020204"/>
              </a:rPr>
              <a:t> is suggested as an operational churn detec</a:t>
            </a:r>
            <a:r>
              <a:rPr lang="en-GB" altLang="en-US" sz="1200">
                <a:solidFill>
                  <a:schemeClr val="dk1"/>
                </a:solidFill>
                <a:latin typeface="Arial" panose="020B0604020202020204"/>
                <a:ea typeface="Arial" panose="020B0604020202020204"/>
                <a:cs typeface="Arial" panose="020B0604020202020204"/>
                <a:sym typeface="Arial" panose="020B0604020202020204"/>
              </a:rPr>
              <a:t>tor and </a:t>
            </a:r>
            <a:r>
              <a:rPr lang="en-GB" sz="1200">
                <a:solidFill>
                  <a:schemeClr val="dk1"/>
                </a:solidFill>
                <a:latin typeface="Arial" panose="020B0604020202020204"/>
                <a:ea typeface="Arial" panose="020B0604020202020204"/>
                <a:cs typeface="Arial" panose="020B0604020202020204"/>
                <a:sym typeface="Arial" panose="020B0604020202020204"/>
              </a:rPr>
              <a:t>it also </a:t>
            </a:r>
            <a:r>
              <a:rPr lang="en-US" sz="1200">
                <a:solidFill>
                  <a:schemeClr val="dk1"/>
                </a:solidFill>
                <a:latin typeface="Arial" panose="020B0604020202020204"/>
                <a:ea typeface="Arial" panose="020B0604020202020204"/>
                <a:cs typeface="Arial" panose="020B0604020202020204"/>
                <a:sym typeface="Arial" panose="020B0604020202020204"/>
              </a:rPr>
              <a:t>has an easy-to-read reporting.</a:t>
            </a:r>
            <a:endParaRPr lang="en-US" sz="1200">
              <a:solidFill>
                <a:schemeClr val="dk1"/>
              </a:solidFill>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p>
        </p:txBody>
      </p:sp>
      <p:sp>
        <p:nvSpPr>
          <p:cNvPr id="194" name="Google Shape;19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5"/>
        <p:cNvGrpSpPr/>
        <p:nvPr/>
      </p:nvGrpSpPr>
      <p:grpSpPr>
        <a:xfrm>
          <a:off x="0" y="0"/>
          <a:ext cx="0" cy="0"/>
          <a:chOff x="0" y="0"/>
          <a:chExt cx="0" cy="0"/>
        </a:xfrm>
      </p:grpSpPr>
      <p:sp>
        <p:nvSpPr>
          <p:cNvPr id="16" name="Google Shape;16;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panose="00000500000000000000"/>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75" name="Google Shape;75;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81" name="Google Shape;8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1"/>
        <p:cNvGrpSpPr/>
        <p:nvPr/>
      </p:nvGrpSpPr>
      <p:grpSpPr>
        <a:xfrm>
          <a:off x="0" y="0"/>
          <a:ext cx="0" cy="0"/>
          <a:chOff x="0" y="0"/>
          <a:chExt cx="0" cy="0"/>
        </a:xfrm>
      </p:grpSpPr>
      <p:sp>
        <p:nvSpPr>
          <p:cNvPr id="22" name="Google Shape;22;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24" name="Google Shape;24;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1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panose="00000500000000000000"/>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p:txBody>
      </p:sp>
      <p:sp>
        <p:nvSpPr>
          <p:cNvPr id="30" name="Google Shape;30;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6" name="Google Shape;36;p1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37" name="Google Shape;37;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1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3" name="Google Shape;43;p1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4" name="Google Shape;44;p1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45" name="Google Shape;45;p1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46" name="Google Shape;46;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4"/>
        <p:cNvGrpSpPr/>
        <p:nvPr/>
      </p:nvGrpSpPr>
      <p:grpSpPr>
        <a:xfrm>
          <a:off x="0" y="0"/>
          <a:ext cx="0" cy="0"/>
          <a:chOff x="0" y="0"/>
          <a:chExt cx="0" cy="0"/>
        </a:xfrm>
      </p:grpSpPr>
      <p:sp>
        <p:nvSpPr>
          <p:cNvPr id="55" name="Google Shape;5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panose="00000500000000000000"/>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61" name="Google Shape;61;p1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2" name="Google Shape;6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panose="00000500000000000000"/>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6"/>
          <p:cNvSpPr>
            <a:spLocks noGrp="1"/>
          </p:cNvSpPr>
          <p:nvPr>
            <p:ph type="pic" idx="2"/>
          </p:nvPr>
        </p:nvSpPr>
        <p:spPr>
          <a:xfrm>
            <a:off x="5183188" y="987425"/>
            <a:ext cx="6172200" cy="4873625"/>
          </a:xfrm>
          <a:prstGeom prst="rect">
            <a:avLst/>
          </a:prstGeom>
          <a:noFill/>
          <a:ln>
            <a:noFill/>
          </a:ln>
        </p:spPr>
      </p:sp>
      <p:sp>
        <p:nvSpPr>
          <p:cNvPr id="68" name="Google Shape;68;p1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sp>
        <p:nvSpPr>
          <p:cNvPr id="69" name="Google Shape;69;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panose="00000500000000000000"/>
              <a:buNone/>
              <a:defRPr sz="4400" b="0" i="0" u="none" strike="noStrike" cap="none">
                <a:solidFill>
                  <a:schemeClr val="dk1"/>
                </a:solidFill>
                <a:latin typeface="Play" panose="00000500000000000000"/>
                <a:ea typeface="Play" panose="00000500000000000000"/>
                <a:cs typeface="Play" panose="00000500000000000000"/>
                <a:sym typeface="Play" panose="00000500000000000000"/>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2" name="Google Shape;12;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3" name="Google Shape;13;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1pPr>
            <a:lvl2pPr marR="0" lvl="1"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spcBef>
                <a:spcPts val="0"/>
              </a:spcBef>
              <a:spcAft>
                <a:spcPts val="0"/>
              </a:spcAft>
              <a:buSzPts val="1400"/>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p:txBody>
      </p:sp>
      <p:sp>
        <p:nvSpPr>
          <p:cNvPr id="14" name="Google Shape;1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1pPr>
            <a:lvl2pPr marL="0" marR="0" lvl="1"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2pPr>
            <a:lvl3pPr marL="0" marR="0" lvl="2"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3pPr>
            <a:lvl4pPr marL="0" marR="0" lvl="3"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4pPr>
            <a:lvl5pPr marL="0" marR="0" lvl="4"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5pPr>
            <a:lvl6pPr marL="0" marR="0" lvl="5"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6pPr>
            <a:lvl7pPr marL="0" marR="0" lvl="6"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7pPr>
            <a:lvl8pPr marL="0" marR="0" lvl="7"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8pPr>
            <a:lvl9pPr marL="0" marR="0" lvl="8" indent="0" algn="r" rtl="0">
              <a:spcBef>
                <a:spcPts val="0"/>
              </a:spcBef>
              <a:buNone/>
              <a:defRPr sz="1200" b="0" i="0" u="none" strike="noStrike" cap="none">
                <a:solidFill>
                  <a:srgbClr val="757575"/>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0" y="1"/>
            <a:ext cx="12191695"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89" name="Google Shape;89;p1"/>
          <p:cNvSpPr/>
          <p:nvPr/>
        </p:nvSpPr>
        <p:spPr>
          <a:xfrm>
            <a:off x="305" y="0"/>
            <a:ext cx="12191695"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0" name="Google Shape;90;p1"/>
          <p:cNvSpPr/>
          <p:nvPr/>
        </p:nvSpPr>
        <p:spPr>
          <a:xfrm>
            <a:off x="1496934" y="3984"/>
            <a:ext cx="9376632" cy="6858000"/>
          </a:xfrm>
          <a:custGeom>
            <a:avLst/>
            <a:gdLst/>
            <a:ahLst/>
            <a:cxnLst/>
            <a:rect l="l" t="t" r="r" b="b"/>
            <a:pathLst>
              <a:path w="9376632" h="6858000" extrusionOk="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a:gsLst>
              <a:gs pos="0">
                <a:srgbClr val="4EA72E">
                  <a:alpha val="20000"/>
                </a:srgbClr>
              </a:gs>
              <a:gs pos="16000">
                <a:srgbClr val="4EA72E">
                  <a:alpha val="20000"/>
                </a:srgbClr>
              </a:gs>
              <a:gs pos="85000">
                <a:srgbClr val="156082">
                  <a:alpha val="40000"/>
                </a:srgbClr>
              </a:gs>
              <a:gs pos="100000">
                <a:srgbClr val="156082">
                  <a:alpha val="40000"/>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nvGrpSpPr>
          <p:cNvPr id="91" name="Google Shape;91;p1"/>
          <p:cNvGrpSpPr/>
          <p:nvPr/>
        </p:nvGrpSpPr>
        <p:grpSpPr>
          <a:xfrm>
            <a:off x="1303402" y="3985"/>
            <a:ext cx="9772765" cy="6858000"/>
            <a:chOff x="1303402" y="36937"/>
            <a:chExt cx="9772765" cy="6858000"/>
          </a:xfrm>
        </p:grpSpPr>
        <p:sp>
          <p:nvSpPr>
            <p:cNvPr id="92" name="Google Shape;92;p1"/>
            <p:cNvSpPr/>
            <p:nvPr/>
          </p:nvSpPr>
          <p:spPr>
            <a:xfrm>
              <a:off x="1560551" y="36937"/>
              <a:ext cx="9313016" cy="6858000"/>
            </a:xfrm>
            <a:custGeom>
              <a:avLst/>
              <a:gdLst/>
              <a:ahLst/>
              <a:cxnLst/>
              <a:rect l="l" t="t" r="r" b="b"/>
              <a:pathLst>
                <a:path w="9313016" h="6858000" extrusionOk="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3" name="Google Shape;93;p1"/>
            <p:cNvSpPr/>
            <p:nvPr/>
          </p:nvSpPr>
          <p:spPr>
            <a:xfrm>
              <a:off x="1659468" y="36937"/>
              <a:ext cx="9065550" cy="6858000"/>
            </a:xfrm>
            <a:custGeom>
              <a:avLst/>
              <a:gdLst/>
              <a:ahLst/>
              <a:cxnLst/>
              <a:rect l="l" t="t" r="r" b="b"/>
              <a:pathLst>
                <a:path w="9065550" h="6858000" extrusionOk="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4" name="Google Shape;94;p1"/>
            <p:cNvSpPr/>
            <p:nvPr/>
          </p:nvSpPr>
          <p:spPr>
            <a:xfrm>
              <a:off x="1648217" y="36937"/>
              <a:ext cx="9088051" cy="6858000"/>
            </a:xfrm>
            <a:custGeom>
              <a:avLst/>
              <a:gdLst/>
              <a:ahLst/>
              <a:cxnLst/>
              <a:rect l="l" t="t" r="r" b="b"/>
              <a:pathLst>
                <a:path w="9088051" h="6858000" extrusionOk="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5" name="Google Shape;95;p1"/>
            <p:cNvSpPr/>
            <p:nvPr/>
          </p:nvSpPr>
          <p:spPr>
            <a:xfrm>
              <a:off x="1629061" y="36937"/>
              <a:ext cx="9107210" cy="6858000"/>
            </a:xfrm>
            <a:custGeom>
              <a:avLst/>
              <a:gdLst/>
              <a:ahLst/>
              <a:cxnLst/>
              <a:rect l="l" t="t" r="r" b="b"/>
              <a:pathLst>
                <a:path w="9107210" h="6858000" extrusionOk="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6" name="Google Shape;96;p1"/>
            <p:cNvSpPr/>
            <p:nvPr/>
          </p:nvSpPr>
          <p:spPr>
            <a:xfrm>
              <a:off x="1318434" y="36937"/>
              <a:ext cx="9747620" cy="6858000"/>
            </a:xfrm>
            <a:custGeom>
              <a:avLst/>
              <a:gdLst/>
              <a:ahLst/>
              <a:cxnLst/>
              <a:rect l="l" t="t" r="r" b="b"/>
              <a:pathLst>
                <a:path w="9747620" h="6858000" extrusionOk="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7" name="Google Shape;97;p1"/>
            <p:cNvSpPr/>
            <p:nvPr/>
          </p:nvSpPr>
          <p:spPr>
            <a:xfrm>
              <a:off x="1308320" y="36937"/>
              <a:ext cx="9767847" cy="6858000"/>
            </a:xfrm>
            <a:custGeom>
              <a:avLst/>
              <a:gdLst/>
              <a:ahLst/>
              <a:cxnLst/>
              <a:rect l="l" t="t" r="r" b="b"/>
              <a:pathLst>
                <a:path w="9767847" h="6858000" extrusionOk="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8" name="Google Shape;98;p1"/>
            <p:cNvSpPr/>
            <p:nvPr/>
          </p:nvSpPr>
          <p:spPr>
            <a:xfrm>
              <a:off x="1303402" y="36937"/>
              <a:ext cx="9767847" cy="6858000"/>
            </a:xfrm>
            <a:custGeom>
              <a:avLst/>
              <a:gdLst/>
              <a:ahLst/>
              <a:cxnLst/>
              <a:rect l="l" t="t" r="r" b="b"/>
              <a:pathLst>
                <a:path w="9767847" h="6858000" extrusionOk="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
        <p:nvSpPr>
          <p:cNvPr id="100" name="Google Shape;100;p1"/>
          <p:cNvSpPr txBox="1">
            <a:spLocks noGrp="1"/>
          </p:cNvSpPr>
          <p:nvPr>
            <p:ph type="subTitle" idx="1"/>
          </p:nvPr>
        </p:nvSpPr>
        <p:spPr>
          <a:xfrm>
            <a:off x="3517624" y="2944780"/>
            <a:ext cx="5410383" cy="142485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2"/>
              </a:buClr>
              <a:buSzPts val="2000"/>
              <a:buNone/>
            </a:pPr>
            <a:r>
              <a:rPr lang="en-US" sz="2000" b="1" dirty="0">
                <a:solidFill>
                  <a:schemeClr val="dk2"/>
                </a:solidFill>
              </a:rPr>
              <a:t>Predicting Telco Customer Churn Using Classical Machine Learning Models</a:t>
            </a:r>
            <a:endParaRPr sz="2000" b="1" dirty="0">
              <a:solidFill>
                <a:schemeClr val="dk2"/>
              </a:solidFill>
            </a:endParaRPr>
          </a:p>
        </p:txBody>
      </p:sp>
      <p:grpSp>
        <p:nvGrpSpPr>
          <p:cNvPr id="101" name="Google Shape;101;p1"/>
          <p:cNvGrpSpPr/>
          <p:nvPr/>
        </p:nvGrpSpPr>
        <p:grpSpPr>
          <a:xfrm>
            <a:off x="-305" y="-4155"/>
            <a:ext cx="2514948" cy="2174333"/>
            <a:chOff x="-305" y="-4155"/>
            <a:chExt cx="2514948" cy="2174333"/>
          </a:xfrm>
        </p:grpSpPr>
        <p:sp>
          <p:nvSpPr>
            <p:cNvPr id="102" name="Google Shape;102;p1"/>
            <p:cNvSpPr/>
            <p:nvPr/>
          </p:nvSpPr>
          <p:spPr>
            <a:xfrm>
              <a:off x="-305" y="0"/>
              <a:ext cx="2514948" cy="2170178"/>
            </a:xfrm>
            <a:custGeom>
              <a:avLst/>
              <a:gdLst/>
              <a:ahLst/>
              <a:cxnLst/>
              <a:rect l="l" t="t" r="r" b="b"/>
              <a:pathLst>
                <a:path w="2514948" h="2170178" extrusionOk="0">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3" name="Google Shape;103;p1"/>
            <p:cNvSpPr/>
            <p:nvPr/>
          </p:nvSpPr>
          <p:spPr>
            <a:xfrm>
              <a:off x="-305" y="-4155"/>
              <a:ext cx="2493062" cy="1947896"/>
            </a:xfrm>
            <a:custGeom>
              <a:avLst/>
              <a:gdLst/>
              <a:ahLst/>
              <a:cxnLst/>
              <a:rect l="l" t="t" r="r" b="b"/>
              <a:pathLst>
                <a:path w="2493062" h="1947896" extrusionOk="0">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4" name="Google Shape;104;p1"/>
            <p:cNvSpPr/>
            <p:nvPr/>
          </p:nvSpPr>
          <p:spPr>
            <a:xfrm>
              <a:off x="-305" y="0"/>
              <a:ext cx="2501089" cy="1972702"/>
            </a:xfrm>
            <a:custGeom>
              <a:avLst/>
              <a:gdLst/>
              <a:ahLst/>
              <a:cxnLst/>
              <a:rect l="l" t="t" r="r" b="b"/>
              <a:pathLst>
                <a:path w="2501089" h="1972702" extrusionOk="0">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5" name="Google Shape;105;p1"/>
            <p:cNvSpPr/>
            <p:nvPr/>
          </p:nvSpPr>
          <p:spPr>
            <a:xfrm>
              <a:off x="305" y="1"/>
              <a:ext cx="2491105" cy="1943661"/>
            </a:xfrm>
            <a:custGeom>
              <a:avLst/>
              <a:gdLst/>
              <a:ahLst/>
              <a:cxnLst/>
              <a:rect l="l" t="t" r="r" b="b"/>
              <a:pathLst>
                <a:path w="2491105" h="1943661" extrusionOk="0">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grpSp>
        <p:nvGrpSpPr>
          <p:cNvPr id="106" name="Google Shape;106;p1"/>
          <p:cNvGrpSpPr/>
          <p:nvPr/>
        </p:nvGrpSpPr>
        <p:grpSpPr>
          <a:xfrm rot="10800000">
            <a:off x="9685727" y="4683666"/>
            <a:ext cx="2514948" cy="2174333"/>
            <a:chOff x="-305" y="-4155"/>
            <a:chExt cx="2514948" cy="2174333"/>
          </a:xfrm>
        </p:grpSpPr>
        <p:sp>
          <p:nvSpPr>
            <p:cNvPr id="107" name="Google Shape;107;p1"/>
            <p:cNvSpPr/>
            <p:nvPr/>
          </p:nvSpPr>
          <p:spPr>
            <a:xfrm>
              <a:off x="-305" y="0"/>
              <a:ext cx="2514948" cy="2170178"/>
            </a:xfrm>
            <a:custGeom>
              <a:avLst/>
              <a:gdLst/>
              <a:ahLst/>
              <a:cxnLst/>
              <a:rect l="l" t="t" r="r" b="b"/>
              <a:pathLst>
                <a:path w="2514948" h="2170178" extrusionOk="0">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8" name="Google Shape;108;p1"/>
            <p:cNvSpPr/>
            <p:nvPr/>
          </p:nvSpPr>
          <p:spPr>
            <a:xfrm>
              <a:off x="-305" y="-4155"/>
              <a:ext cx="2493062" cy="1947896"/>
            </a:xfrm>
            <a:custGeom>
              <a:avLst/>
              <a:gdLst/>
              <a:ahLst/>
              <a:cxnLst/>
              <a:rect l="l" t="t" r="r" b="b"/>
              <a:pathLst>
                <a:path w="2493062" h="1947896" extrusionOk="0">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09" name="Google Shape;109;p1"/>
            <p:cNvSpPr/>
            <p:nvPr/>
          </p:nvSpPr>
          <p:spPr>
            <a:xfrm>
              <a:off x="-305" y="0"/>
              <a:ext cx="2501089" cy="1972702"/>
            </a:xfrm>
            <a:custGeom>
              <a:avLst/>
              <a:gdLst/>
              <a:ahLst/>
              <a:cxnLst/>
              <a:rect l="l" t="t" r="r" b="b"/>
              <a:pathLst>
                <a:path w="2501089" h="1972702" extrusionOk="0">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10" name="Google Shape;110;p1"/>
            <p:cNvSpPr/>
            <p:nvPr/>
          </p:nvSpPr>
          <p:spPr>
            <a:xfrm>
              <a:off x="305" y="1"/>
              <a:ext cx="2491105" cy="1943661"/>
            </a:xfrm>
            <a:custGeom>
              <a:avLst/>
              <a:gdLst/>
              <a:ahLst/>
              <a:cxnLst/>
              <a:rect l="l" t="t" r="r" b="b"/>
              <a:pathLst>
                <a:path w="2491105" h="1943661" extrusionOk="0">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5"/>
        <p:cNvGrpSpPr/>
        <p:nvPr/>
      </p:nvGrpSpPr>
      <p:grpSpPr>
        <a:xfrm>
          <a:off x="0" y="0"/>
          <a:ext cx="0" cy="0"/>
          <a:chOff x="0" y="0"/>
          <a:chExt cx="0" cy="0"/>
        </a:xfrm>
      </p:grpSpPr>
      <p:pic>
        <p:nvPicPr>
          <p:cNvPr id="116" name="Google Shape;116;p2"/>
          <p:cNvPicPr preferRelativeResize="0"/>
          <p:nvPr/>
        </p:nvPicPr>
        <p:blipFill rotWithShape="1">
          <a:blip r:embed="rId1"/>
          <a:srcRect b="15730"/>
          <a:stretch>
            <a:fillRect/>
          </a:stretch>
        </p:blipFill>
        <p:spPr>
          <a:xfrm>
            <a:off x="20" y="10"/>
            <a:ext cx="12191980" cy="6857990"/>
          </a:xfrm>
          <a:prstGeom prst="rect">
            <a:avLst/>
          </a:prstGeom>
          <a:noFill/>
          <a:ln>
            <a:noFill/>
          </a:ln>
        </p:spPr>
      </p:pic>
      <p:sp>
        <p:nvSpPr>
          <p:cNvPr id="117" name="Google Shape;117;p2"/>
          <p:cNvSpPr/>
          <p:nvPr/>
        </p:nvSpPr>
        <p:spPr>
          <a:xfrm>
            <a:off x="0" y="0"/>
            <a:ext cx="12192000" cy="6858000"/>
          </a:xfrm>
          <a:prstGeom prst="rect">
            <a:avLst/>
          </a:prstGeom>
          <a:gradFill>
            <a:gsLst>
              <a:gs pos="0">
                <a:srgbClr val="E8E8E8">
                  <a:alpha val="67843"/>
                </a:srgbClr>
              </a:gs>
              <a:gs pos="10000">
                <a:srgbClr val="E8E8E8">
                  <a:alpha val="67843"/>
                </a:srgbClr>
              </a:gs>
              <a:gs pos="85000">
                <a:srgbClr val="E8E8E8">
                  <a:alpha val="96862"/>
                </a:srgbClr>
              </a:gs>
              <a:gs pos="100000">
                <a:srgbClr val="E8E8E8">
                  <a:alpha val="96862"/>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18" name="Google Shape;118;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panose="00000500000000000000"/>
              <a:buNone/>
            </a:pPr>
            <a:r>
              <a:rPr lang="en-US" b="1"/>
              <a:t>Background</a:t>
            </a:r>
            <a:endParaRPr lang="en-US" b="1"/>
          </a:p>
        </p:txBody>
      </p:sp>
      <p:grpSp>
        <p:nvGrpSpPr>
          <p:cNvPr id="119" name="Google Shape;119;p2"/>
          <p:cNvGrpSpPr/>
          <p:nvPr/>
        </p:nvGrpSpPr>
        <p:grpSpPr>
          <a:xfrm>
            <a:off x="2586264" y="1828600"/>
            <a:ext cx="7019471" cy="4345387"/>
            <a:chOff x="1748064" y="2975"/>
            <a:chExt cx="7019471" cy="4345387"/>
          </a:xfrm>
        </p:grpSpPr>
        <p:sp>
          <p:nvSpPr>
            <p:cNvPr id="120" name="Google Shape;120;p2"/>
            <p:cNvSpPr/>
            <p:nvPr/>
          </p:nvSpPr>
          <p:spPr>
            <a:xfrm>
              <a:off x="1748064" y="2975"/>
              <a:ext cx="3342605" cy="2005563"/>
            </a:xfrm>
            <a:prstGeom prst="rect">
              <a:avLst/>
            </a:prstGeom>
            <a:gradFill>
              <a:gsLst>
                <a:gs pos="0">
                  <a:srgbClr val="EC8154"/>
                </a:gs>
                <a:gs pos="50000">
                  <a:srgbClr val="F16E27"/>
                </a:gs>
                <a:gs pos="100000">
                  <a:srgbClr val="DF5D18"/>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txBox="1"/>
            <p:nvPr/>
          </p:nvSpPr>
          <p:spPr>
            <a:xfrm>
              <a:off x="1748064" y="2975"/>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panose="020B0604020202020204"/>
                <a:buNone/>
              </a:pPr>
              <a:r>
                <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rPr>
                <a:t>Telecom companies lose revenue when customers churn.</a:t>
              </a:r>
              <a:endPar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22" name="Google Shape;122;p2"/>
            <p:cNvSpPr/>
            <p:nvPr/>
          </p:nvSpPr>
          <p:spPr>
            <a:xfrm>
              <a:off x="5424930" y="2975"/>
              <a:ext cx="3342605" cy="2005563"/>
            </a:xfrm>
            <a:prstGeom prst="rect">
              <a:avLst/>
            </a:prstGeom>
            <a:gradFill>
              <a:gsLst>
                <a:gs pos="0">
                  <a:srgbClr val="D1C74A"/>
                </a:gs>
                <a:gs pos="50000">
                  <a:srgbClr val="D0C514"/>
                </a:gs>
                <a:gs pos="100000">
                  <a:srgbClr val="BFB40A"/>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txBox="1"/>
            <p:nvPr/>
          </p:nvSpPr>
          <p:spPr>
            <a:xfrm>
              <a:off x="5424930" y="2975"/>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panose="020B0604020202020204"/>
                <a:buNone/>
              </a:pPr>
              <a:r>
                <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rPr>
                <a:t>Retaining existing customers is usually cheaper than acquiring new ones.</a:t>
              </a:r>
              <a:endPar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24" name="Google Shape;124;p2"/>
            <p:cNvSpPr/>
            <p:nvPr/>
          </p:nvSpPr>
          <p:spPr>
            <a:xfrm>
              <a:off x="1748064" y="2342799"/>
              <a:ext cx="3342605" cy="2005563"/>
            </a:xfrm>
            <a:prstGeom prst="rect">
              <a:avLst/>
            </a:prstGeom>
            <a:gradFill>
              <a:gsLst>
                <a:gs pos="0">
                  <a:srgbClr val="6AA34A"/>
                </a:gs>
                <a:gs pos="50000">
                  <a:srgbClr val="549D15"/>
                </a:gs>
                <a:gs pos="100000">
                  <a:srgbClr val="4A8F0D"/>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txBox="1"/>
            <p:nvPr/>
          </p:nvSpPr>
          <p:spPr>
            <a:xfrm>
              <a:off x="1748064" y="2342799"/>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panose="020B0604020202020204"/>
                <a:buNone/>
              </a:pPr>
              <a:r>
                <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rPr>
                <a:t>Telco operators collect rich data on services and billing behaviour.</a:t>
              </a:r>
              <a:endPar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26" name="Google Shape;126;p2"/>
            <p:cNvSpPr/>
            <p:nvPr/>
          </p:nvSpPr>
          <p:spPr>
            <a:xfrm>
              <a:off x="5424930" y="2342799"/>
              <a:ext cx="3342605" cy="2005563"/>
            </a:xfrm>
            <a:prstGeom prst="rect">
              <a:avLst/>
            </a:prstGeom>
            <a:gradFill>
              <a:gsLst>
                <a:gs pos="0">
                  <a:srgbClr val="497B4D"/>
                </a:gs>
                <a:gs pos="50000">
                  <a:srgbClr val="126D20"/>
                </a:gs>
                <a:gs pos="100000">
                  <a:srgbClr val="0C6319"/>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txBox="1"/>
            <p:nvPr/>
          </p:nvSpPr>
          <p:spPr>
            <a:xfrm>
              <a:off x="5424930" y="2342799"/>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panose="020B0604020202020204"/>
                <a:buNone/>
              </a:pPr>
              <a:r>
                <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rPr>
                <a:t>Aim: use classical machine learning to predict customer churn and support targeted retention strategies.</a:t>
              </a:r>
              <a:endParaRPr lang="en-US" sz="24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pic>
        <p:nvPicPr>
          <p:cNvPr id="133" name="Google Shape;133;p3"/>
          <p:cNvPicPr preferRelativeResize="0"/>
          <p:nvPr/>
        </p:nvPicPr>
        <p:blipFill rotWithShape="1">
          <a:blip r:embed="rId1"/>
          <a:srcRect b="15730"/>
          <a:stretch>
            <a:fillRect/>
          </a:stretch>
        </p:blipFill>
        <p:spPr>
          <a:xfrm>
            <a:off x="20" y="10"/>
            <a:ext cx="12191980" cy="6857990"/>
          </a:xfrm>
          <a:prstGeom prst="rect">
            <a:avLst/>
          </a:prstGeom>
          <a:noFill/>
          <a:ln>
            <a:noFill/>
          </a:ln>
        </p:spPr>
      </p:pic>
      <p:sp>
        <p:nvSpPr>
          <p:cNvPr id="134" name="Google Shape;134;p3"/>
          <p:cNvSpPr/>
          <p:nvPr/>
        </p:nvSpPr>
        <p:spPr>
          <a:xfrm>
            <a:off x="0" y="0"/>
            <a:ext cx="12196802" cy="6858000"/>
          </a:xfrm>
          <a:prstGeom prst="rect">
            <a:avLst/>
          </a:prstGeom>
          <a:gradFill>
            <a:gsLst>
              <a:gs pos="0">
                <a:srgbClr val="E8E8E8">
                  <a:alpha val="83921"/>
                </a:srgbClr>
              </a:gs>
              <a:gs pos="28000">
                <a:srgbClr val="E8E8E8">
                  <a:alpha val="83921"/>
                </a:srgbClr>
              </a:gs>
              <a:gs pos="74000">
                <a:schemeClr val="lt1"/>
              </a:gs>
              <a:gs pos="100000">
                <a:schemeClr val="lt1"/>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panose="020B0604020202020204"/>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135" name="Google Shape;13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panose="00000500000000000000"/>
              <a:buNone/>
            </a:pPr>
            <a:r>
              <a:rPr lang="en-US" b="1"/>
              <a:t>Research Question</a:t>
            </a:r>
            <a:endParaRPr b="1"/>
          </a:p>
        </p:txBody>
      </p:sp>
      <p:grpSp>
        <p:nvGrpSpPr>
          <p:cNvPr id="136" name="Google Shape;136;p3"/>
          <p:cNvGrpSpPr/>
          <p:nvPr/>
        </p:nvGrpSpPr>
        <p:grpSpPr>
          <a:xfrm>
            <a:off x="838200" y="1981784"/>
            <a:ext cx="10515600" cy="4039020"/>
            <a:chOff x="0" y="156159"/>
            <a:chExt cx="10515600" cy="4039020"/>
          </a:xfrm>
        </p:grpSpPr>
        <p:sp>
          <p:nvSpPr>
            <p:cNvPr id="137" name="Google Shape;137;p3"/>
            <p:cNvSpPr/>
            <p:nvPr/>
          </p:nvSpPr>
          <p:spPr>
            <a:xfrm>
              <a:off x="0" y="436599"/>
              <a:ext cx="10515600" cy="1077300"/>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3"/>
            <p:cNvSpPr txBox="1"/>
            <p:nvPr/>
          </p:nvSpPr>
          <p:spPr>
            <a:xfrm>
              <a:off x="0" y="436599"/>
              <a:ext cx="10515600" cy="1077300"/>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panose="020B0604020202020204"/>
                <a:buChar char="•"/>
              </a:pPr>
              <a:r>
                <a:rPr lang="en-US" sz="1900" b="0" i="0" u="none" strike="noStrike" cap="none">
                  <a:solidFill>
                    <a:schemeClr val="dk1"/>
                  </a:solidFill>
                  <a:latin typeface="Arial" panose="020B0604020202020204"/>
                  <a:ea typeface="Arial" panose="020B0604020202020204"/>
                  <a:cs typeface="Arial" panose="020B0604020202020204"/>
                  <a:sym typeface="Arial" panose="020B0604020202020204"/>
                </a:rPr>
                <a:t>Can we accurately predict which customers will churn based on their demographic, service and billing information?</a:t>
              </a:r>
              <a:endParaRPr sz="1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39" name="Google Shape;139;p3"/>
            <p:cNvSpPr/>
            <p:nvPr/>
          </p:nvSpPr>
          <p:spPr>
            <a:xfrm>
              <a:off x="525780" y="156159"/>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3"/>
            <p:cNvSpPr txBox="1"/>
            <p:nvPr/>
          </p:nvSpPr>
          <p:spPr>
            <a:xfrm>
              <a:off x="553160" y="183539"/>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panose="020B0604020202020204"/>
                <a:buNone/>
              </a:pPr>
              <a:r>
                <a:rPr lang="en-US" sz="1900" b="1" i="0" u="none" strike="noStrike" cap="none">
                  <a:solidFill>
                    <a:schemeClr val="lt1"/>
                  </a:solidFill>
                  <a:latin typeface="Arial" panose="020B0604020202020204"/>
                  <a:ea typeface="Arial" panose="020B0604020202020204"/>
                  <a:cs typeface="Arial" panose="020B0604020202020204"/>
                  <a:sym typeface="Arial" panose="020B0604020202020204"/>
                </a:rPr>
                <a:t>Main question:</a:t>
              </a:r>
              <a:endParaRPr sz="1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1" name="Google Shape;141;p3"/>
            <p:cNvSpPr/>
            <p:nvPr/>
          </p:nvSpPr>
          <p:spPr>
            <a:xfrm>
              <a:off x="0" y="1896939"/>
              <a:ext cx="10515600" cy="1107225"/>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3"/>
            <p:cNvSpPr txBox="1"/>
            <p:nvPr/>
          </p:nvSpPr>
          <p:spPr>
            <a:xfrm>
              <a:off x="0" y="1896939"/>
              <a:ext cx="10515600" cy="1107225"/>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panose="020B0604020202020204"/>
                <a:buChar char="•"/>
              </a:pPr>
              <a:r>
                <a:rPr lang="en-US" sz="1900" b="0" i="0" u="none" strike="noStrike" cap="none">
                  <a:solidFill>
                    <a:schemeClr val="dk1"/>
                  </a:solidFill>
                  <a:latin typeface="Arial" panose="020B0604020202020204"/>
                  <a:ea typeface="Arial" panose="020B0604020202020204"/>
                  <a:cs typeface="Arial" panose="020B0604020202020204"/>
                  <a:sym typeface="Arial" panose="020B0604020202020204"/>
                </a:rPr>
                <a:t>Which classical model gives the best trade-off between accuracy and sensitivity?</a:t>
              </a:r>
              <a:endParaRPr sz="19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171450" marR="0" lvl="1" indent="-171450" algn="l" rtl="0">
                <a:lnSpc>
                  <a:spcPct val="90000"/>
                </a:lnSpc>
                <a:spcBef>
                  <a:spcPts val="285"/>
                </a:spcBef>
                <a:spcAft>
                  <a:spcPts val="0"/>
                </a:spcAft>
                <a:buClr>
                  <a:schemeClr val="dk1"/>
                </a:buClr>
                <a:buSzPts val="1900"/>
                <a:buFont typeface="Arial" panose="020B0604020202020204"/>
                <a:buChar char="•"/>
              </a:pPr>
              <a:r>
                <a:rPr lang="en-US" sz="1900" b="0" i="0" u="none" strike="noStrike" cap="none">
                  <a:solidFill>
                    <a:schemeClr val="dk1"/>
                  </a:solidFill>
                  <a:latin typeface="Arial" panose="020B0604020202020204"/>
                  <a:ea typeface="Arial" panose="020B0604020202020204"/>
                  <a:cs typeface="Arial" panose="020B0604020202020204"/>
                  <a:sym typeface="Arial" panose="020B0604020202020204"/>
                </a:rPr>
                <a:t>Which features are most strongly associated with churn?</a:t>
              </a:r>
              <a:endParaRPr sz="1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43" name="Google Shape;143;p3"/>
            <p:cNvSpPr/>
            <p:nvPr/>
          </p:nvSpPr>
          <p:spPr>
            <a:xfrm>
              <a:off x="525780" y="1616499"/>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3"/>
            <p:cNvSpPr txBox="1"/>
            <p:nvPr/>
          </p:nvSpPr>
          <p:spPr>
            <a:xfrm>
              <a:off x="553160" y="1643879"/>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panose="020B0604020202020204"/>
                <a:buNone/>
              </a:pPr>
              <a:r>
                <a:rPr lang="en-US" sz="1900" b="1" i="0" u="none" strike="noStrike" cap="none">
                  <a:solidFill>
                    <a:schemeClr val="lt1"/>
                  </a:solidFill>
                  <a:latin typeface="Arial" panose="020B0604020202020204"/>
                  <a:ea typeface="Arial" panose="020B0604020202020204"/>
                  <a:cs typeface="Arial" panose="020B0604020202020204"/>
                  <a:sym typeface="Arial" panose="020B0604020202020204"/>
                </a:rPr>
                <a:t>Sub-questions:</a:t>
              </a:r>
              <a:endParaRPr sz="1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45" name="Google Shape;145;p3"/>
            <p:cNvSpPr/>
            <p:nvPr/>
          </p:nvSpPr>
          <p:spPr>
            <a:xfrm>
              <a:off x="0" y="3387204"/>
              <a:ext cx="10515600" cy="807975"/>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3"/>
            <p:cNvSpPr txBox="1"/>
            <p:nvPr/>
          </p:nvSpPr>
          <p:spPr>
            <a:xfrm>
              <a:off x="0" y="3387204"/>
              <a:ext cx="10515600" cy="807975"/>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panose="020B0604020202020204"/>
                <a:buChar char="•"/>
              </a:pPr>
              <a:r>
                <a:rPr lang="en-US" sz="1900" b="0" i="0" u="none" strike="noStrike" cap="none">
                  <a:solidFill>
                    <a:schemeClr val="dk1"/>
                  </a:solidFill>
                  <a:latin typeface="Arial" panose="020B0604020202020204"/>
                  <a:ea typeface="Arial" panose="020B0604020202020204"/>
                  <a:cs typeface="Arial" panose="020B0604020202020204"/>
                  <a:sym typeface="Arial" panose="020B0604020202020204"/>
                </a:rPr>
                <a:t>Identify at-risk customers early for proactive interventions.</a:t>
              </a:r>
              <a:endParaRPr sz="19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47" name="Google Shape;147;p3"/>
            <p:cNvSpPr/>
            <p:nvPr/>
          </p:nvSpPr>
          <p:spPr>
            <a:xfrm>
              <a:off x="525780" y="3106764"/>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3"/>
            <p:cNvSpPr txBox="1"/>
            <p:nvPr/>
          </p:nvSpPr>
          <p:spPr>
            <a:xfrm>
              <a:off x="553160" y="3134144"/>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panose="020B0604020202020204"/>
                <a:buNone/>
              </a:pPr>
              <a:r>
                <a:rPr lang="en-US" sz="1900" b="0" i="0" u="none" strike="noStrike" cap="none">
                  <a:solidFill>
                    <a:schemeClr val="lt1"/>
                  </a:solidFill>
                  <a:latin typeface="Arial" panose="020B0604020202020204"/>
                  <a:ea typeface="Arial" panose="020B0604020202020204"/>
                  <a:cs typeface="Arial" panose="020B0604020202020204"/>
                  <a:sym typeface="Arial" panose="020B0604020202020204"/>
                </a:rPr>
                <a:t>Business objective: </a:t>
              </a:r>
              <a:endParaRPr sz="19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pic>
        <p:nvPicPr>
          <p:cNvPr id="154" name="Google Shape;154;p4"/>
          <p:cNvPicPr preferRelativeResize="0"/>
          <p:nvPr/>
        </p:nvPicPr>
        <p:blipFill rotWithShape="1">
          <a:blip r:embed="rId1"/>
          <a:srcRect b="12791"/>
          <a:stretch>
            <a:fillRect/>
          </a:stretch>
        </p:blipFill>
        <p:spPr>
          <a:xfrm>
            <a:off x="20" y="10"/>
            <a:ext cx="12191980" cy="6857990"/>
          </a:xfrm>
          <a:prstGeom prst="rect">
            <a:avLst/>
          </a:prstGeom>
          <a:noFill/>
          <a:ln>
            <a:noFill/>
          </a:ln>
        </p:spPr>
      </p:pic>
      <p:sp>
        <p:nvSpPr>
          <p:cNvPr id="155" name="Google Shape;155;p4"/>
          <p:cNvSpPr/>
          <p:nvPr/>
        </p:nvSpPr>
        <p:spPr>
          <a:xfrm>
            <a:off x="0" y="0"/>
            <a:ext cx="12192000" cy="6858000"/>
          </a:xfrm>
          <a:prstGeom prst="rect">
            <a:avLst/>
          </a:prstGeom>
          <a:gradFill>
            <a:gsLst>
              <a:gs pos="0">
                <a:srgbClr val="E8E8E8">
                  <a:alpha val="67843"/>
                </a:srgbClr>
              </a:gs>
              <a:gs pos="10000">
                <a:srgbClr val="E8E8E8">
                  <a:alpha val="67843"/>
                </a:srgbClr>
              </a:gs>
              <a:gs pos="85000">
                <a:srgbClr val="E8E8E8">
                  <a:alpha val="96862"/>
                </a:srgbClr>
              </a:gs>
              <a:gs pos="100000">
                <a:srgbClr val="E8E8E8">
                  <a:alpha val="96862"/>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56" name="Google Shape;15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panose="00000500000000000000"/>
              <a:buNone/>
            </a:pPr>
            <a:r>
              <a:rPr lang="en-US" b="1"/>
              <a:t>Data</a:t>
            </a:r>
            <a:endParaRPr b="1"/>
          </a:p>
        </p:txBody>
      </p:sp>
      <p:grpSp>
        <p:nvGrpSpPr>
          <p:cNvPr id="157" name="Google Shape;157;p4"/>
          <p:cNvGrpSpPr/>
          <p:nvPr/>
        </p:nvGrpSpPr>
        <p:grpSpPr>
          <a:xfrm>
            <a:off x="838200" y="1826156"/>
            <a:ext cx="10515600" cy="4350275"/>
            <a:chOff x="0" y="531"/>
            <a:chExt cx="10515600" cy="4350275"/>
          </a:xfrm>
        </p:grpSpPr>
        <p:cxnSp>
          <p:nvCxnSpPr>
            <p:cNvPr id="158" name="Google Shape;158;p4"/>
            <p:cNvCxnSpPr/>
            <p:nvPr/>
          </p:nvCxnSpPr>
          <p:spPr>
            <a:xfrm>
              <a:off x="0" y="53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59" name="Google Shape;159;p4"/>
            <p:cNvSpPr/>
            <p:nvPr/>
          </p:nvSpPr>
          <p:spPr>
            <a:xfrm>
              <a:off x="0" y="53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4"/>
            <p:cNvSpPr txBox="1"/>
            <p:nvPr/>
          </p:nvSpPr>
          <p:spPr>
            <a:xfrm>
              <a:off x="0" y="53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panose="020B0604020202020204"/>
                <a:buNone/>
              </a:pPr>
              <a:r>
                <a:rPr lang="en-US" sz="1700" b="1" i="0" u="none" strike="noStrike" cap="none">
                  <a:solidFill>
                    <a:schemeClr val="dk1"/>
                  </a:solidFill>
                  <a:latin typeface="Arial" panose="020B0604020202020204"/>
                  <a:ea typeface="Arial" panose="020B0604020202020204"/>
                  <a:cs typeface="Arial" panose="020B0604020202020204"/>
                  <a:sym typeface="Arial" panose="020B0604020202020204"/>
                </a:rPr>
                <a:t>Dataset</a:t>
              </a:r>
              <a:r>
                <a:rPr lang="en-US" sz="1700" b="0" i="0" u="none" strike="noStrike" cap="none">
                  <a:solidFill>
                    <a:schemeClr val="dk1"/>
                  </a:solidFill>
                  <a:latin typeface="Arial" panose="020B0604020202020204"/>
                  <a:ea typeface="Arial" panose="020B0604020202020204"/>
                  <a:cs typeface="Arial" panose="020B0604020202020204"/>
                  <a:sym typeface="Arial" panose="020B0604020202020204"/>
                </a:rPr>
                <a:t>: Telco Customer Churn (7,043 customers, 7,032 after cleaning).</a:t>
              </a:r>
              <a:endParaRPr sz="17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cxnSp>
          <p:nvCxnSpPr>
            <p:cNvPr id="161" name="Google Shape;161;p4"/>
            <p:cNvCxnSpPr/>
            <p:nvPr/>
          </p:nvCxnSpPr>
          <p:spPr>
            <a:xfrm>
              <a:off x="0" y="870586"/>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2" name="Google Shape;162;p4"/>
            <p:cNvSpPr/>
            <p:nvPr/>
          </p:nvSpPr>
          <p:spPr>
            <a:xfrm>
              <a:off x="0" y="870586"/>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4"/>
            <p:cNvSpPr txBox="1"/>
            <p:nvPr/>
          </p:nvSpPr>
          <p:spPr>
            <a:xfrm>
              <a:off x="0" y="870586"/>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panose="020B0604020202020204"/>
                <a:buNone/>
              </a:pPr>
              <a:r>
                <a:rPr lang="en-US" sz="1700" b="1" i="0" u="none" strike="noStrike" cap="none">
                  <a:solidFill>
                    <a:schemeClr val="dk1"/>
                  </a:solidFill>
                  <a:latin typeface="Arial" panose="020B0604020202020204"/>
                  <a:ea typeface="Arial" panose="020B0604020202020204"/>
                  <a:cs typeface="Arial" panose="020B0604020202020204"/>
                  <a:sym typeface="Arial" panose="020B0604020202020204"/>
                </a:rPr>
                <a:t>Target variable</a:t>
              </a:r>
              <a:r>
                <a:rPr lang="en-US" sz="1700" b="0" i="0" u="none" strike="noStrike" cap="none">
                  <a:solidFill>
                    <a:schemeClr val="dk1"/>
                  </a:solidFill>
                  <a:latin typeface="Arial" panose="020B0604020202020204"/>
                  <a:ea typeface="Arial" panose="020B0604020202020204"/>
                  <a:cs typeface="Arial" panose="020B0604020202020204"/>
                  <a:sym typeface="Arial" panose="020B0604020202020204"/>
                </a:rPr>
                <a:t>: Churn – “Yes” if customer left in last month, “No” otherwise.</a:t>
              </a:r>
              <a:endParaRPr sz="17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cxnSp>
          <p:nvCxnSpPr>
            <p:cNvPr id="164" name="Google Shape;164;p4"/>
            <p:cNvCxnSpPr/>
            <p:nvPr/>
          </p:nvCxnSpPr>
          <p:spPr>
            <a:xfrm>
              <a:off x="0" y="174064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5" name="Google Shape;165;p4"/>
            <p:cNvSpPr/>
            <p:nvPr/>
          </p:nvSpPr>
          <p:spPr>
            <a:xfrm>
              <a:off x="0" y="174064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4"/>
            <p:cNvSpPr txBox="1"/>
            <p:nvPr/>
          </p:nvSpPr>
          <p:spPr>
            <a:xfrm>
              <a:off x="0" y="174064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panose="020B0604020202020204"/>
                <a:buNone/>
              </a:pPr>
              <a:r>
                <a:rPr lang="en-US" sz="1700" b="1" i="0" u="none" strike="noStrike" cap="none">
                  <a:solidFill>
                    <a:schemeClr val="dk1"/>
                  </a:solidFill>
                  <a:latin typeface="Arial" panose="020B0604020202020204"/>
                  <a:ea typeface="Arial" panose="020B0604020202020204"/>
                  <a:cs typeface="Arial" panose="020B0604020202020204"/>
                  <a:sym typeface="Arial" panose="020B0604020202020204"/>
                </a:rPr>
                <a:t>Predictors</a:t>
              </a:r>
              <a:r>
                <a:rPr lang="en-US" sz="1700" b="0" i="0" u="none" strike="noStrike" cap="none">
                  <a:solidFill>
                    <a:schemeClr val="dk1"/>
                  </a:solidFill>
                  <a:latin typeface="Arial" panose="020B0604020202020204"/>
                  <a:ea typeface="Arial" panose="020B0604020202020204"/>
                  <a:cs typeface="Arial" panose="020B0604020202020204"/>
                  <a:sym typeface="Arial" panose="020B0604020202020204"/>
                </a:rPr>
                <a:t>: demographics (gender, SeniorCitizen, Partner, Dependents), services (phone, internet, security, backup, streaming, tech support), billing and contracts (tenure, Contract, PaymentMethod, MonthlyCharges, TotalCharges).</a:t>
              </a:r>
              <a:endParaRPr sz="17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cxnSp>
          <p:nvCxnSpPr>
            <p:cNvPr id="167" name="Google Shape;167;p4"/>
            <p:cNvCxnSpPr/>
            <p:nvPr/>
          </p:nvCxnSpPr>
          <p:spPr>
            <a:xfrm>
              <a:off x="0" y="2610696"/>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8" name="Google Shape;168;p4"/>
            <p:cNvSpPr/>
            <p:nvPr/>
          </p:nvSpPr>
          <p:spPr>
            <a:xfrm>
              <a:off x="0" y="2610696"/>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4"/>
            <p:cNvSpPr txBox="1"/>
            <p:nvPr/>
          </p:nvSpPr>
          <p:spPr>
            <a:xfrm>
              <a:off x="0" y="2610696"/>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panose="020B0604020202020204"/>
                <a:buNone/>
              </a:pPr>
              <a:r>
                <a:rPr lang="en-US" sz="1700" b="1" i="0" u="none" strike="noStrike" cap="none">
                  <a:solidFill>
                    <a:schemeClr val="dk1"/>
                  </a:solidFill>
                  <a:latin typeface="Arial" panose="020B0604020202020204"/>
                  <a:ea typeface="Arial" panose="020B0604020202020204"/>
                  <a:cs typeface="Arial" panose="020B0604020202020204"/>
                  <a:sym typeface="Arial" panose="020B0604020202020204"/>
                </a:rPr>
                <a:t>Class distribution</a:t>
              </a:r>
              <a:r>
                <a:rPr lang="en-US" sz="1700" b="0" i="0" u="none" strike="noStrike" cap="none">
                  <a:solidFill>
                    <a:schemeClr val="dk1"/>
                  </a:solidFill>
                  <a:latin typeface="Arial" panose="020B0604020202020204"/>
                  <a:ea typeface="Arial" panose="020B0604020202020204"/>
                  <a:cs typeface="Arial" panose="020B0604020202020204"/>
                  <a:sym typeface="Arial" panose="020B0604020202020204"/>
                </a:rPr>
                <a:t>: ≈ 73% non-churn, 27% churn.</a:t>
              </a:r>
              <a:endParaRPr sz="17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cxnSp>
          <p:nvCxnSpPr>
            <p:cNvPr id="170" name="Google Shape;170;p4"/>
            <p:cNvCxnSpPr/>
            <p:nvPr/>
          </p:nvCxnSpPr>
          <p:spPr>
            <a:xfrm>
              <a:off x="0" y="348075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71" name="Google Shape;171;p4"/>
            <p:cNvSpPr/>
            <p:nvPr/>
          </p:nvSpPr>
          <p:spPr>
            <a:xfrm>
              <a:off x="0" y="348075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4"/>
            <p:cNvSpPr txBox="1"/>
            <p:nvPr/>
          </p:nvSpPr>
          <p:spPr>
            <a:xfrm>
              <a:off x="0" y="348075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panose="020B0604020202020204"/>
                <a:buNone/>
              </a:pPr>
              <a:r>
                <a:rPr lang="en-US" sz="1700" b="0" i="0" u="none" strike="noStrike" cap="none">
                  <a:solidFill>
                    <a:schemeClr val="dk1"/>
                  </a:solidFill>
                  <a:latin typeface="Arial" panose="020B0604020202020204"/>
                  <a:ea typeface="Arial" panose="020B0604020202020204"/>
                  <a:cs typeface="Arial" panose="020B0604020202020204"/>
                  <a:sym typeface="Arial" panose="020B0604020202020204"/>
                </a:rPr>
                <a:t>70/30 stratified train–test split (4,924 training, 2,108 test).</a:t>
              </a:r>
              <a:endParaRPr sz="17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7"/>
        <p:cNvGrpSpPr/>
        <p:nvPr/>
      </p:nvGrpSpPr>
      <p:grpSpPr>
        <a:xfrm>
          <a:off x="0" y="0"/>
          <a:ext cx="0" cy="0"/>
          <a:chOff x="0" y="0"/>
          <a:chExt cx="0" cy="0"/>
        </a:xfrm>
      </p:grpSpPr>
      <p:sp>
        <p:nvSpPr>
          <p:cNvPr id="178" name="Google Shape;178;p5"/>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79" name="Google Shape;179;p5"/>
          <p:cNvSpPr txBox="1">
            <a:spLocks noGrp="1"/>
          </p:cNvSpPr>
          <p:nvPr>
            <p:ph type="title"/>
          </p:nvPr>
        </p:nvSpPr>
        <p:spPr>
          <a:xfrm>
            <a:off x="838200" y="557188"/>
            <a:ext cx="10515600" cy="113349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5200"/>
              <a:buFont typeface="Play" panose="00000500000000000000"/>
              <a:buNone/>
            </a:pPr>
            <a:r>
              <a:rPr lang="en-US" sz="5200" b="1"/>
              <a:t>Classical Models</a:t>
            </a:r>
            <a:endParaRPr lang="en-US" sz="5200" b="1"/>
          </a:p>
        </p:txBody>
      </p:sp>
      <p:grpSp>
        <p:nvGrpSpPr>
          <p:cNvPr id="180" name="Google Shape;180;p5"/>
          <p:cNvGrpSpPr/>
          <p:nvPr/>
        </p:nvGrpSpPr>
        <p:grpSpPr>
          <a:xfrm>
            <a:off x="838200" y="1893559"/>
            <a:ext cx="10515600" cy="4223025"/>
            <a:chOff x="0" y="64759"/>
            <a:chExt cx="10515600" cy="4223025"/>
          </a:xfrm>
        </p:grpSpPr>
        <p:sp>
          <p:nvSpPr>
            <p:cNvPr id="181" name="Google Shape;181;p5"/>
            <p:cNvSpPr/>
            <p:nvPr/>
          </p:nvSpPr>
          <p:spPr>
            <a:xfrm>
              <a:off x="0" y="64759"/>
              <a:ext cx="10515600" cy="798525"/>
            </a:xfrm>
            <a:prstGeom prst="roundRect">
              <a:avLst>
                <a:gd name="adj" fmla="val 16667"/>
              </a:avLst>
            </a:prstGeom>
            <a:solidFill>
              <a:srgbClr val="E97131"/>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5"/>
            <p:cNvSpPr txBox="1"/>
            <p:nvPr/>
          </p:nvSpPr>
          <p:spPr>
            <a:xfrm>
              <a:off x="38981" y="10374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panose="020B0604020202020204"/>
                <a:buNone/>
              </a:pPr>
              <a:r>
                <a:rPr lang="en-US" sz="2000" b="1" i="0" u="none" strike="noStrike" cap="none">
                  <a:solidFill>
                    <a:schemeClr val="lt1"/>
                  </a:solidFill>
                  <a:latin typeface="Arial" panose="020B0604020202020204"/>
                  <a:ea typeface="Arial" panose="020B0604020202020204"/>
                  <a:cs typeface="Arial" panose="020B0604020202020204"/>
                  <a:sym typeface="Arial" panose="020B0604020202020204"/>
                </a:rPr>
                <a:t>Logistic regression (GLM)</a:t>
              </a:r>
              <a:r>
                <a:rPr lang="en-US" sz="2000" b="0" i="0" u="none" strike="noStrike" cap="none">
                  <a:solidFill>
                    <a:schemeClr val="lt1"/>
                  </a:solidFill>
                  <a:latin typeface="Arial" panose="020B0604020202020204"/>
                  <a:ea typeface="Arial" panose="020B0604020202020204"/>
                  <a:cs typeface="Arial" panose="020B0604020202020204"/>
                  <a:sym typeface="Arial" panose="020B0604020202020204"/>
                </a:rPr>
                <a:t> – interpretable baseline, models log-odds of churn.</a:t>
              </a:r>
              <a:endParaRPr sz="20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3" name="Google Shape;183;p5"/>
            <p:cNvSpPr/>
            <p:nvPr/>
          </p:nvSpPr>
          <p:spPr>
            <a:xfrm>
              <a:off x="0" y="920884"/>
              <a:ext cx="10515600" cy="798525"/>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5"/>
            <p:cNvSpPr txBox="1"/>
            <p:nvPr/>
          </p:nvSpPr>
          <p:spPr>
            <a:xfrm>
              <a:off x="38981" y="959865"/>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panose="020B0604020202020204"/>
                <a:buNone/>
              </a:pPr>
              <a:r>
                <a:rPr lang="en-US" sz="2000" b="1" i="0" u="none" strike="noStrike" cap="none">
                  <a:solidFill>
                    <a:schemeClr val="lt1"/>
                  </a:solidFill>
                  <a:latin typeface="Arial" panose="020B0604020202020204"/>
                  <a:ea typeface="Arial" panose="020B0604020202020204"/>
                  <a:cs typeface="Arial" panose="020B0604020202020204"/>
                  <a:sym typeface="Arial" panose="020B0604020202020204"/>
                </a:rPr>
                <a:t>Random Forest</a:t>
              </a:r>
              <a:r>
                <a:rPr lang="en-US" sz="2000" b="0" i="0" u="none" strike="noStrike" cap="none">
                  <a:solidFill>
                    <a:schemeClr val="lt1"/>
                  </a:solidFill>
                  <a:latin typeface="Arial" panose="020B0604020202020204"/>
                  <a:ea typeface="Arial" panose="020B0604020202020204"/>
                  <a:cs typeface="Arial" panose="020B0604020202020204"/>
                  <a:sym typeface="Arial" panose="020B0604020202020204"/>
                </a:rPr>
                <a:t> – ensemble of 500 decision trees, captures non-linear effects and interactions; provides variable importance.</a:t>
              </a:r>
              <a:endParaRPr sz="20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5" name="Google Shape;185;p5"/>
            <p:cNvSpPr/>
            <p:nvPr/>
          </p:nvSpPr>
          <p:spPr>
            <a:xfrm>
              <a:off x="0" y="1777009"/>
              <a:ext cx="10515600" cy="798525"/>
            </a:xfrm>
            <a:prstGeom prst="roundRect">
              <a:avLst>
                <a:gd name="adj" fmla="val 16667"/>
              </a:avLst>
            </a:prstGeom>
            <a:solidFill>
              <a:srgbClr val="0C9ED5"/>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5"/>
            <p:cNvSpPr txBox="1"/>
            <p:nvPr/>
          </p:nvSpPr>
          <p:spPr>
            <a:xfrm>
              <a:off x="38981" y="181599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panose="020B0604020202020204"/>
                <a:buNone/>
              </a:pPr>
              <a:r>
                <a:rPr lang="en-US" sz="2000" b="1" i="0" u="none" strike="noStrike" cap="none">
                  <a:solidFill>
                    <a:schemeClr val="lt1"/>
                  </a:solidFill>
                  <a:latin typeface="Arial" panose="020B0604020202020204"/>
                  <a:ea typeface="Arial" panose="020B0604020202020204"/>
                  <a:cs typeface="Arial" panose="020B0604020202020204"/>
                  <a:sym typeface="Arial" panose="020B0604020202020204"/>
                </a:rPr>
                <a:t>SVM (RBF)</a:t>
              </a:r>
              <a:r>
                <a:rPr lang="en-US" sz="2000" b="0" i="0" u="none" strike="noStrike" cap="none">
                  <a:solidFill>
                    <a:schemeClr val="lt1"/>
                  </a:solidFill>
                  <a:latin typeface="Arial" panose="020B0604020202020204"/>
                  <a:ea typeface="Arial" panose="020B0604020202020204"/>
                  <a:cs typeface="Arial" panose="020B0604020202020204"/>
                  <a:sym typeface="Arial" panose="020B0604020202020204"/>
                </a:rPr>
                <a:t> – margin-based classifier with non-linear kernel; cost = 1, gamma = 0.1.</a:t>
              </a:r>
              <a:endParaRPr sz="20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7" name="Google Shape;187;p5"/>
            <p:cNvSpPr/>
            <p:nvPr/>
          </p:nvSpPr>
          <p:spPr>
            <a:xfrm>
              <a:off x="0" y="2633134"/>
              <a:ext cx="10515600" cy="798525"/>
            </a:xfrm>
            <a:prstGeom prst="roundRect">
              <a:avLst>
                <a:gd name="adj" fmla="val 16667"/>
              </a:avLst>
            </a:prstGeom>
            <a:solidFill>
              <a:srgbClr val="A02891"/>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5"/>
            <p:cNvSpPr txBox="1"/>
            <p:nvPr/>
          </p:nvSpPr>
          <p:spPr>
            <a:xfrm>
              <a:off x="38981" y="2672115"/>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panose="020B0604020202020204"/>
                <a:buNone/>
              </a:pPr>
              <a:r>
                <a:rPr lang="en-US" sz="2000" b="1" i="0" u="none" strike="noStrike" cap="none">
                  <a:solidFill>
                    <a:schemeClr val="lt1"/>
                  </a:solidFill>
                  <a:latin typeface="Arial" panose="020B0604020202020204"/>
                  <a:ea typeface="Arial" panose="020B0604020202020204"/>
                  <a:cs typeface="Arial" panose="020B0604020202020204"/>
                  <a:sym typeface="Arial" panose="020B0604020202020204"/>
                </a:rPr>
                <a:t>k-Nearest Neighbours</a:t>
              </a:r>
              <a:r>
                <a:rPr lang="en-US" sz="2000" b="0" i="0" u="none" strike="noStrike" cap="none">
                  <a:solidFill>
                    <a:schemeClr val="lt1"/>
                  </a:solidFill>
                  <a:latin typeface="Arial" panose="020B0604020202020204"/>
                  <a:ea typeface="Arial" panose="020B0604020202020204"/>
                  <a:cs typeface="Arial" panose="020B0604020202020204"/>
                  <a:sym typeface="Arial" panose="020B0604020202020204"/>
                </a:rPr>
                <a:t> – instance-based classifier; k = 23 selected by 5-fold cross-validation.</a:t>
              </a:r>
              <a:endParaRPr sz="20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89" name="Google Shape;189;p5"/>
            <p:cNvSpPr/>
            <p:nvPr/>
          </p:nvSpPr>
          <p:spPr>
            <a:xfrm>
              <a:off x="0" y="3489259"/>
              <a:ext cx="10515600" cy="798525"/>
            </a:xfrm>
            <a:prstGeom prst="roundRect">
              <a:avLst>
                <a:gd name="adj" fmla="val 16667"/>
              </a:avLst>
            </a:prstGeom>
            <a:solidFill>
              <a:srgbClr val="4EA62C"/>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5"/>
            <p:cNvSpPr txBox="1"/>
            <p:nvPr/>
          </p:nvSpPr>
          <p:spPr>
            <a:xfrm>
              <a:off x="38981" y="352824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panose="020B0604020202020204"/>
                <a:buNone/>
              </a:pPr>
              <a:r>
                <a:rPr lang="en-US" sz="2000" b="0" i="0" u="none" strike="noStrike" cap="none">
                  <a:solidFill>
                    <a:schemeClr val="lt1"/>
                  </a:solidFill>
                  <a:latin typeface="Arial" panose="020B0604020202020204"/>
                  <a:ea typeface="Arial" panose="020B0604020202020204"/>
                  <a:cs typeface="Arial" panose="020B0604020202020204"/>
                  <a:sym typeface="Arial" panose="020B0604020202020204"/>
                </a:rPr>
                <a:t>Evaluation metrics: accuracy, sensitivity (churners caught), specificity (non-churners correctly kept).</a:t>
              </a:r>
              <a:endParaRPr sz="20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97" name="Google Shape;197;p6"/>
          <p:cNvSpPr/>
          <p:nvPr/>
        </p:nvSpPr>
        <p:spPr>
          <a:xfrm flipH="1">
            <a:off x="8576720" y="3335867"/>
            <a:ext cx="3291840" cy="32004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98" name="Google Shape;198;p6"/>
          <p:cNvSpPr/>
          <p:nvPr/>
        </p:nvSpPr>
        <p:spPr>
          <a:xfrm>
            <a:off x="641774" y="623275"/>
            <a:ext cx="10905053" cy="5607882"/>
          </a:xfrm>
          <a:prstGeom prst="rect">
            <a:avLst/>
          </a:prstGeom>
          <a:noFill/>
          <a:ln w="19050" cap="flat" cmpd="sng">
            <a:solidFill>
              <a:srgbClr val="3F3F3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199" name="Google Shape;199;p6"/>
          <p:cNvSpPr txBox="1">
            <a:spLocks noGrp="1"/>
          </p:cNvSpPr>
          <p:nvPr>
            <p:ph type="title"/>
          </p:nvPr>
        </p:nvSpPr>
        <p:spPr>
          <a:xfrm>
            <a:off x="1123356" y="1188637"/>
            <a:ext cx="9984615" cy="159722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ts val="6000"/>
              <a:buFont typeface="Play" panose="00000500000000000000"/>
              <a:buNone/>
            </a:pPr>
            <a:r>
              <a:rPr lang="en-US" sz="6000" b="1"/>
              <a:t>Key Results &amp; Interpretation</a:t>
            </a:r>
            <a:endParaRPr lang="en-US" sz="6000" b="1"/>
          </a:p>
        </p:txBody>
      </p:sp>
      <p:pic>
        <p:nvPicPr>
          <p:cNvPr id="200" name="Google Shape;200;p6" descr="A white background with black text&#10;&#10;AI-generated content may be incorrect."/>
          <p:cNvPicPr preferRelativeResize="0"/>
          <p:nvPr/>
        </p:nvPicPr>
        <p:blipFill rotWithShape="1">
          <a:blip r:embed="rId1"/>
          <a:srcRect/>
          <a:stretch>
            <a:fillRect/>
          </a:stretch>
        </p:blipFill>
        <p:spPr>
          <a:xfrm>
            <a:off x="704536" y="3169920"/>
            <a:ext cx="5179716" cy="1081611"/>
          </a:xfrm>
          <a:prstGeom prst="rect">
            <a:avLst/>
          </a:prstGeom>
          <a:noFill/>
          <a:ln>
            <a:noFill/>
          </a:ln>
        </p:spPr>
      </p:pic>
      <p:sp>
        <p:nvSpPr>
          <p:cNvPr id="201" name="Google Shape;201;p6"/>
          <p:cNvSpPr txBox="1">
            <a:spLocks noGrp="1"/>
          </p:cNvSpPr>
          <p:nvPr>
            <p:ph type="body" idx="1"/>
          </p:nvPr>
        </p:nvSpPr>
        <p:spPr>
          <a:xfrm>
            <a:off x="5413249" y="2604837"/>
            <a:ext cx="5030148" cy="306452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Test-set performance:</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GLM: </a:t>
            </a:r>
            <a:r>
              <a:rPr lang="en-US" sz="1200" b="1" i="0" u="none" strike="noStrike" cap="none">
                <a:latin typeface="Arial" panose="020B0604020202020204"/>
                <a:ea typeface="Arial" panose="020B0604020202020204"/>
                <a:cs typeface="Arial" panose="020B0604020202020204"/>
                <a:sym typeface="Arial" panose="020B0604020202020204"/>
              </a:rPr>
              <a:t>Acc 0.814</a:t>
            </a:r>
            <a:r>
              <a:rPr lang="en-US" sz="1200" b="0" i="0" u="none" strike="noStrike" cap="none">
                <a:latin typeface="Arial" panose="020B0604020202020204"/>
                <a:ea typeface="Arial" panose="020B0604020202020204"/>
                <a:cs typeface="Arial" panose="020B0604020202020204"/>
                <a:sym typeface="Arial" panose="020B0604020202020204"/>
              </a:rPr>
              <a:t>, </a:t>
            </a:r>
            <a:r>
              <a:rPr lang="en-US" sz="1200" b="1" i="0" u="none" strike="noStrike" cap="none">
                <a:latin typeface="Arial" panose="020B0604020202020204"/>
                <a:ea typeface="Arial" panose="020B0604020202020204"/>
                <a:cs typeface="Arial" panose="020B0604020202020204"/>
                <a:sym typeface="Arial" panose="020B0604020202020204"/>
              </a:rPr>
              <a:t>Sens 0.591</a:t>
            </a:r>
            <a:r>
              <a:rPr lang="en-US" sz="1200" b="0" i="0" u="none" strike="noStrike" cap="none">
                <a:latin typeface="Arial" panose="020B0604020202020204"/>
                <a:ea typeface="Arial" panose="020B0604020202020204"/>
                <a:cs typeface="Arial" panose="020B0604020202020204"/>
                <a:sym typeface="Arial" panose="020B0604020202020204"/>
              </a:rPr>
              <a:t>, Spec 0.</a:t>
            </a:r>
            <a:r>
              <a:rPr lang="en-GB" altLang="en-US" sz="1200" b="0" i="0" u="none" strike="noStrike" cap="none">
                <a:latin typeface="Arial" panose="020B0604020202020204"/>
                <a:ea typeface="Arial" panose="020B0604020202020204"/>
                <a:cs typeface="Arial" panose="020B0604020202020204"/>
                <a:sym typeface="Arial" panose="020B0604020202020204"/>
              </a:rPr>
              <a:t>895</a:t>
            </a:r>
            <a:r>
              <a:rPr lang="en-US" sz="1200" b="0" i="0" u="none" strike="noStrike" cap="none">
                <a:latin typeface="Arial" panose="020B0604020202020204"/>
                <a:ea typeface="Arial" panose="020B0604020202020204"/>
                <a:cs typeface="Arial" panose="020B0604020202020204"/>
                <a:sym typeface="Arial" panose="020B0604020202020204"/>
              </a:rPr>
              <a:t>.</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Random Forest: Acc 0.79</a:t>
            </a:r>
            <a:r>
              <a:rPr lang="en-GB" altLang="en-US" sz="1200" b="0" i="0" u="none" strike="noStrike" cap="none">
                <a:latin typeface="Arial" panose="020B0604020202020204"/>
                <a:ea typeface="Arial" panose="020B0604020202020204"/>
                <a:cs typeface="Arial" panose="020B0604020202020204"/>
                <a:sym typeface="Arial" panose="020B0604020202020204"/>
              </a:rPr>
              <a:t>8</a:t>
            </a:r>
            <a:r>
              <a:rPr lang="en-US" sz="1200" b="0" i="0" u="none" strike="noStrike" cap="none">
                <a:latin typeface="Arial" panose="020B0604020202020204"/>
                <a:ea typeface="Arial" panose="020B0604020202020204"/>
                <a:cs typeface="Arial" panose="020B0604020202020204"/>
                <a:sym typeface="Arial" panose="020B0604020202020204"/>
              </a:rPr>
              <a:t>, </a:t>
            </a:r>
            <a:r>
              <a:rPr lang="en-US" sz="1200" i="0" u="none" strike="noStrike" cap="none">
                <a:latin typeface="Arial" panose="020B0604020202020204"/>
                <a:ea typeface="Arial" panose="020B0604020202020204"/>
                <a:cs typeface="Arial" panose="020B0604020202020204"/>
                <a:sym typeface="Arial" panose="020B0604020202020204"/>
              </a:rPr>
              <a:t>Sens 0.</a:t>
            </a:r>
            <a:r>
              <a:rPr lang="en-GB" altLang="en-US" sz="1200" i="0" u="none" strike="noStrike" cap="none">
                <a:latin typeface="Arial" panose="020B0604020202020204"/>
                <a:ea typeface="Arial" panose="020B0604020202020204"/>
                <a:cs typeface="Arial" panose="020B0604020202020204"/>
                <a:sym typeface="Arial" panose="020B0604020202020204"/>
              </a:rPr>
              <a:t>532</a:t>
            </a:r>
            <a:r>
              <a:rPr lang="en-US" sz="1200" b="0" i="0" u="none" strike="noStrike" cap="none">
                <a:latin typeface="Arial" panose="020B0604020202020204"/>
                <a:ea typeface="Arial" panose="020B0604020202020204"/>
                <a:cs typeface="Arial" panose="020B0604020202020204"/>
                <a:sym typeface="Arial" panose="020B0604020202020204"/>
              </a:rPr>
              <a:t>, Spec 0.89</a:t>
            </a:r>
            <a:r>
              <a:rPr lang="en-GB" altLang="en-US" sz="1200" b="0" i="0" u="none" strike="noStrike" cap="none">
                <a:latin typeface="Arial" panose="020B0604020202020204"/>
                <a:ea typeface="Arial" panose="020B0604020202020204"/>
                <a:cs typeface="Arial" panose="020B0604020202020204"/>
                <a:sym typeface="Arial" panose="020B0604020202020204"/>
              </a:rPr>
              <a:t>5</a:t>
            </a:r>
            <a:r>
              <a:rPr lang="en-US" sz="1200" b="0" i="0" u="none" strike="noStrike" cap="none">
                <a:latin typeface="Arial" panose="020B0604020202020204"/>
                <a:ea typeface="Arial" panose="020B0604020202020204"/>
                <a:cs typeface="Arial" panose="020B0604020202020204"/>
                <a:sym typeface="Arial" panose="020B0604020202020204"/>
              </a:rPr>
              <a:t>.</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SVM: Acc 0.812, Sens 0.52</a:t>
            </a:r>
            <a:r>
              <a:rPr lang="en-GB" altLang="en-US" sz="1200" b="0" i="0" u="none" strike="noStrike" cap="none">
                <a:latin typeface="Arial" panose="020B0604020202020204"/>
                <a:ea typeface="Arial" panose="020B0604020202020204"/>
                <a:cs typeface="Arial" panose="020B0604020202020204"/>
                <a:sym typeface="Arial" panose="020B0604020202020204"/>
              </a:rPr>
              <a:t>3</a:t>
            </a:r>
            <a:r>
              <a:rPr lang="en-US" sz="1200" b="0" i="0" u="none" strike="noStrike" cap="none">
                <a:latin typeface="Arial" panose="020B0604020202020204"/>
                <a:ea typeface="Arial" panose="020B0604020202020204"/>
                <a:cs typeface="Arial" panose="020B0604020202020204"/>
                <a:sym typeface="Arial" panose="020B0604020202020204"/>
              </a:rPr>
              <a:t>, </a:t>
            </a:r>
            <a:r>
              <a:rPr lang="en-US" sz="1200" b="1" i="0" u="none" strike="noStrike" cap="none">
                <a:latin typeface="Arial" panose="020B0604020202020204"/>
                <a:ea typeface="Arial" panose="020B0604020202020204"/>
                <a:cs typeface="Arial" panose="020B0604020202020204"/>
                <a:sym typeface="Arial" panose="020B0604020202020204"/>
              </a:rPr>
              <a:t>Spec 0.919</a:t>
            </a:r>
            <a:r>
              <a:rPr lang="en-US" sz="1200" b="0" i="0" u="none" strike="noStrike" cap="none">
                <a:latin typeface="Arial" panose="020B0604020202020204"/>
                <a:ea typeface="Arial" panose="020B0604020202020204"/>
                <a:cs typeface="Arial" panose="020B0604020202020204"/>
                <a:sym typeface="Arial" panose="020B0604020202020204"/>
              </a:rPr>
              <a:t>.</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kNN: Acc 0.784, Sens 0.412, </a:t>
            </a:r>
            <a:r>
              <a:rPr lang="en-US" sz="1200" b="1" i="0" u="none" strike="noStrike" cap="none">
                <a:latin typeface="Arial" panose="020B0604020202020204"/>
                <a:ea typeface="Arial" panose="020B0604020202020204"/>
                <a:cs typeface="Arial" panose="020B0604020202020204"/>
                <a:sym typeface="Arial" panose="020B0604020202020204"/>
              </a:rPr>
              <a:t>Spec 0.919</a:t>
            </a:r>
            <a:r>
              <a:rPr lang="en-US" sz="1200" b="0" i="0" u="none" strike="noStrike" cap="none">
                <a:latin typeface="Arial" panose="020B0604020202020204"/>
                <a:ea typeface="Arial" panose="020B0604020202020204"/>
                <a:cs typeface="Arial" panose="020B0604020202020204"/>
                <a:sym typeface="Arial" panose="020B0604020202020204"/>
              </a:rPr>
              <a:t>.</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GB" altLang="en-US" sz="1200" b="0" i="0" u="none" strike="noStrike" cap="none">
                <a:latin typeface="Arial" panose="020B0604020202020204"/>
                <a:ea typeface="Arial" panose="020B0604020202020204"/>
                <a:cs typeface="Arial" panose="020B0604020202020204"/>
                <a:sym typeface="Arial" panose="020B0604020202020204"/>
              </a:rPr>
              <a:t>GLM</a:t>
            </a:r>
            <a:r>
              <a:rPr lang="en-US" sz="1200" b="0" i="0" u="none" strike="noStrike" cap="none">
                <a:latin typeface="Arial" panose="020B0604020202020204"/>
                <a:ea typeface="Arial" panose="020B0604020202020204"/>
                <a:cs typeface="Arial" panose="020B0604020202020204"/>
                <a:sym typeface="Arial" panose="020B0604020202020204"/>
              </a:rPr>
              <a:t> offers the </a:t>
            </a:r>
            <a:r>
              <a:rPr lang="en-US" sz="1200" b="1" i="0" u="none" strike="noStrike" cap="none">
                <a:latin typeface="Arial" panose="020B0604020202020204"/>
                <a:ea typeface="Arial" panose="020B0604020202020204"/>
                <a:cs typeface="Arial" panose="020B0604020202020204"/>
                <a:sym typeface="Arial" panose="020B0604020202020204"/>
              </a:rPr>
              <a:t>best sensitivity</a:t>
            </a:r>
            <a:r>
              <a:rPr lang="en-US" sz="1200" b="0" i="0" u="none" strike="noStrike" cap="none">
                <a:latin typeface="Arial" panose="020B0604020202020204"/>
                <a:ea typeface="Arial" panose="020B0604020202020204"/>
                <a:cs typeface="Arial" panose="020B0604020202020204"/>
                <a:sym typeface="Arial" panose="020B0604020202020204"/>
              </a:rPr>
              <a:t>, identifying ~70% of churners.</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GLM provides the </a:t>
            </a:r>
            <a:r>
              <a:rPr lang="en-US" sz="1200" b="1" i="0" u="none" strike="noStrike" cap="none">
                <a:latin typeface="Arial" panose="020B0604020202020204"/>
                <a:ea typeface="Arial" panose="020B0604020202020204"/>
                <a:cs typeface="Arial" panose="020B0604020202020204"/>
                <a:sym typeface="Arial" panose="020B0604020202020204"/>
              </a:rPr>
              <a:t>highest accuracy</a:t>
            </a:r>
            <a:r>
              <a:rPr lang="en-US" sz="1200" b="0" i="0" u="none" strike="noStrike" cap="none">
                <a:latin typeface="Arial" panose="020B0604020202020204"/>
                <a:ea typeface="Arial" panose="020B0604020202020204"/>
                <a:cs typeface="Arial" panose="020B0604020202020204"/>
                <a:sym typeface="Arial" panose="020B0604020202020204"/>
              </a:rPr>
              <a:t> with strong interpretability.</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Key drivers of churn: tenure, TotalCharges, MonthlyCharges, Contract type and InternetService.</a:t>
            </a:r>
            <a:endParaRPr lang="en-US" sz="1200" b="0" i="0" u="none" strike="noStrike" cap="none">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panose="020B0604020202020204"/>
                <a:ea typeface="Arial" panose="020B0604020202020204"/>
                <a:cs typeface="Arial" panose="020B0604020202020204"/>
                <a:sym typeface="Arial" panose="020B0604020202020204"/>
              </a:rPr>
              <a:t>Recommendation: use</a:t>
            </a:r>
            <a:r>
              <a:rPr lang="en-GB" altLang="en-US" sz="1200" b="0" i="0" u="none" strike="noStrike" cap="none">
                <a:latin typeface="Arial" panose="020B0604020202020204"/>
                <a:ea typeface="Arial" panose="020B0604020202020204"/>
                <a:cs typeface="Arial" panose="020B0604020202020204"/>
                <a:sym typeface="Arial" panose="020B0604020202020204"/>
              </a:rPr>
              <a:t> GLM</a:t>
            </a:r>
            <a:r>
              <a:rPr lang="en-US" sz="1200" b="0" i="0" u="none" strike="noStrike" cap="none">
                <a:latin typeface="Arial" panose="020B0604020202020204"/>
                <a:ea typeface="Arial" panose="020B0604020202020204"/>
                <a:cs typeface="Arial" panose="020B0604020202020204"/>
                <a:sym typeface="Arial" panose="020B0604020202020204"/>
              </a:rPr>
              <a:t> </a:t>
            </a:r>
            <a:r>
              <a:rPr lang="en-GB" altLang="en-US" sz="1200" b="0" i="0" u="none" strike="noStrike" cap="none">
                <a:latin typeface="Arial" panose="020B0604020202020204"/>
                <a:ea typeface="Arial" panose="020B0604020202020204"/>
                <a:cs typeface="Arial" panose="020B0604020202020204"/>
                <a:sym typeface="Arial" panose="020B0604020202020204"/>
              </a:rPr>
              <a:t>- </a:t>
            </a:r>
            <a:r>
              <a:rPr lang="en-US" sz="1200" b="0" i="0" u="none" strike="noStrike" cap="none">
                <a:latin typeface="Arial" panose="020B0604020202020204"/>
                <a:ea typeface="Arial" panose="020B0604020202020204"/>
                <a:cs typeface="Arial" panose="020B0604020202020204"/>
                <a:sym typeface="Arial" panose="020B0604020202020204"/>
              </a:rPr>
              <a:t>for churn detection and for transparent reporting to business stakeholders.</a:t>
            </a:r>
            <a:endParaRPr lang="en-US" sz="1200" b="0" i="0" u="none" strike="noStrike" cap="none">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2270</Words>
  <Application>WPS Presentation</Application>
  <PresentationFormat>Widescreen</PresentationFormat>
  <Paragraphs>63</Paragraphs>
  <Slides>6</Slides>
  <Notes>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6</vt:i4>
      </vt:variant>
    </vt:vector>
  </HeadingPairs>
  <TitlesOfParts>
    <vt:vector size="15" baseType="lpstr">
      <vt:lpstr>Arial</vt:lpstr>
      <vt:lpstr>SimSun</vt:lpstr>
      <vt:lpstr>Wingdings</vt:lpstr>
      <vt:lpstr>Arial</vt:lpstr>
      <vt:lpstr>Play</vt:lpstr>
      <vt:lpstr>Calibri</vt:lpstr>
      <vt:lpstr>Microsoft YaHei</vt:lpstr>
      <vt:lpstr>Arial Unicode MS</vt:lpstr>
      <vt:lpstr>Office Theme</vt:lpstr>
      <vt:lpstr>PowerPoint 演示文稿</vt:lpstr>
      <vt:lpstr>Background</vt:lpstr>
      <vt:lpstr>Research Question</vt:lpstr>
      <vt:lpstr>Data</vt:lpstr>
      <vt:lpstr>Classical Models</vt:lpstr>
      <vt:lpstr>Key Results &amp; Interpretation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ldpow</cp:lastModifiedBy>
  <cp:revision>6</cp:revision>
  <dcterms:created xsi:type="dcterms:W3CDTF">2025-12-07T00:27:00Z</dcterms:created>
  <dcterms:modified xsi:type="dcterms:W3CDTF">2025-12-10T21:38:24Z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2EE8235EB93C40EBB5392A9E4CEF7686_12</vt:lpwstr>
  </property>
  <property fmtid="{D5CDD505-2E9C-101B-9397-08002B2CF9AE}" pid="3" name="KSOProductBuildVer">
    <vt:lpwstr>1033-12.2.0.23149</vt:lpwstr>
  </property>
</Properties>
</file>